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4" d="100"/>
          <a:sy n="114" d="100"/>
        </p:scale>
        <p:origin x="83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3022B69-7A43-4864-8698-79A83E9F8CC8}" type="datetimeFigureOut">
              <a:rPr lang="en-US" smtClean="0"/>
              <a:t>6/4/2018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85B552-5496-4A35-968D-6106D9913C73}" type="slidenum">
              <a:rPr lang="en-US" smtClean="0"/>
              <a:t>‹#›</a:t>
            </a:fld>
            <a:endParaRPr lang="en-US"/>
          </a:p>
        </p:txBody>
      </p:sp>
    </p:spTree>
    <p:extLst>
      <p:ext uri="{BB962C8B-B14F-4D97-AF65-F5344CB8AC3E}">
        <p14:creationId xmlns:p14="http://schemas.microsoft.com/office/powerpoint/2010/main" val="1523462455"/>
      </p:ext>
    </p:extLst>
  </p:cSld>
  <p:clrMapOvr>
    <a:masterClrMapping/>
  </p:clrMapOvr>
  <p:transition spd="slow">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022B69-7A43-4864-8698-79A83E9F8CC8}" type="datetimeFigureOut">
              <a:rPr lang="en-US" smtClean="0"/>
              <a:t>6/4/2018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85B552-5496-4A35-968D-6106D9913C73}" type="slidenum">
              <a:rPr lang="en-US" smtClean="0"/>
              <a:t>‹#›</a:t>
            </a:fld>
            <a:endParaRPr lang="en-US"/>
          </a:p>
        </p:txBody>
      </p:sp>
    </p:spTree>
    <p:extLst>
      <p:ext uri="{BB962C8B-B14F-4D97-AF65-F5344CB8AC3E}">
        <p14:creationId xmlns:p14="http://schemas.microsoft.com/office/powerpoint/2010/main" val="1512208559"/>
      </p:ext>
    </p:extLst>
  </p:cSld>
  <p:clrMapOvr>
    <a:masterClrMapping/>
  </p:clrMapOvr>
  <p:transition spd="slow">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022B69-7A43-4864-8698-79A83E9F8CC8}" type="datetimeFigureOut">
              <a:rPr lang="en-US" smtClean="0"/>
              <a:t>6/4/2018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85B552-5496-4A35-968D-6106D9913C73}" type="slidenum">
              <a:rPr lang="en-US" smtClean="0"/>
              <a:t>‹#›</a:t>
            </a:fld>
            <a:endParaRPr lang="en-US"/>
          </a:p>
        </p:txBody>
      </p:sp>
    </p:spTree>
    <p:extLst>
      <p:ext uri="{BB962C8B-B14F-4D97-AF65-F5344CB8AC3E}">
        <p14:creationId xmlns:p14="http://schemas.microsoft.com/office/powerpoint/2010/main" val="60516259"/>
      </p:ext>
    </p:extLst>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022B69-7A43-4864-8698-79A83E9F8CC8}" type="datetimeFigureOut">
              <a:rPr lang="en-US" smtClean="0"/>
              <a:t>6/4/2018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85B552-5496-4A35-968D-6106D9913C73}" type="slidenum">
              <a:rPr lang="en-US" smtClean="0"/>
              <a:t>‹#›</a:t>
            </a:fld>
            <a:endParaRPr lang="en-US"/>
          </a:p>
        </p:txBody>
      </p:sp>
    </p:spTree>
    <p:extLst>
      <p:ext uri="{BB962C8B-B14F-4D97-AF65-F5344CB8AC3E}">
        <p14:creationId xmlns:p14="http://schemas.microsoft.com/office/powerpoint/2010/main" val="1300278925"/>
      </p:ext>
    </p:extLst>
  </p:cSld>
  <p:clrMapOvr>
    <a:masterClrMapping/>
  </p:clrMapOvr>
  <p:transition spd="slow">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022B69-7A43-4864-8698-79A83E9F8CC8}" type="datetimeFigureOut">
              <a:rPr lang="en-US" smtClean="0"/>
              <a:t>6/4/2018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85B552-5496-4A35-968D-6106D9913C73}" type="slidenum">
              <a:rPr lang="en-US" smtClean="0"/>
              <a:t>‹#›</a:t>
            </a:fld>
            <a:endParaRPr lang="en-US"/>
          </a:p>
        </p:txBody>
      </p:sp>
    </p:spTree>
    <p:extLst>
      <p:ext uri="{BB962C8B-B14F-4D97-AF65-F5344CB8AC3E}">
        <p14:creationId xmlns:p14="http://schemas.microsoft.com/office/powerpoint/2010/main" val="2091955053"/>
      </p:ext>
    </p:extLst>
  </p:cSld>
  <p:clrMapOvr>
    <a:masterClrMapping/>
  </p:clrMapOvr>
  <p:transition spd="slow">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022B69-7A43-4864-8698-79A83E9F8CC8}" type="datetimeFigureOut">
              <a:rPr lang="en-US" smtClean="0"/>
              <a:t>6/4/2018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85B552-5496-4A35-968D-6106D9913C73}" type="slidenum">
              <a:rPr lang="en-US" smtClean="0"/>
              <a:t>‹#›</a:t>
            </a:fld>
            <a:endParaRPr lang="en-US"/>
          </a:p>
        </p:txBody>
      </p:sp>
    </p:spTree>
    <p:extLst>
      <p:ext uri="{BB962C8B-B14F-4D97-AF65-F5344CB8AC3E}">
        <p14:creationId xmlns:p14="http://schemas.microsoft.com/office/powerpoint/2010/main" val="1637223432"/>
      </p:ext>
    </p:extLst>
  </p:cSld>
  <p:clrMapOvr>
    <a:masterClrMapping/>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022B69-7A43-4864-8698-79A83E9F8CC8}" type="datetimeFigureOut">
              <a:rPr lang="en-US" smtClean="0"/>
              <a:t>6/4/2018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85B552-5496-4A35-968D-6106D9913C73}" type="slidenum">
              <a:rPr lang="en-US" smtClean="0"/>
              <a:t>‹#›</a:t>
            </a:fld>
            <a:endParaRPr lang="en-US"/>
          </a:p>
        </p:txBody>
      </p:sp>
    </p:spTree>
    <p:extLst>
      <p:ext uri="{BB962C8B-B14F-4D97-AF65-F5344CB8AC3E}">
        <p14:creationId xmlns:p14="http://schemas.microsoft.com/office/powerpoint/2010/main" val="3490969482"/>
      </p:ext>
    </p:extLst>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022B69-7A43-4864-8698-79A83E9F8CC8}" type="datetimeFigureOut">
              <a:rPr lang="en-US" smtClean="0"/>
              <a:t>6/4/2018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85B552-5496-4A35-968D-6106D9913C73}" type="slidenum">
              <a:rPr lang="en-US" smtClean="0"/>
              <a:t>‹#›</a:t>
            </a:fld>
            <a:endParaRPr lang="en-US"/>
          </a:p>
        </p:txBody>
      </p:sp>
    </p:spTree>
    <p:extLst>
      <p:ext uri="{BB962C8B-B14F-4D97-AF65-F5344CB8AC3E}">
        <p14:creationId xmlns:p14="http://schemas.microsoft.com/office/powerpoint/2010/main" val="2617924016"/>
      </p:ext>
    </p:extLst>
  </p:cSld>
  <p:clrMapOvr>
    <a:masterClrMapping/>
  </p:clrMapOvr>
  <p:transition spd="slow">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022B69-7A43-4864-8698-79A83E9F8CC8}" type="datetimeFigureOut">
              <a:rPr lang="en-US" smtClean="0"/>
              <a:t>6/4/2018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85B552-5496-4A35-968D-6106D9913C73}" type="slidenum">
              <a:rPr lang="en-US" smtClean="0"/>
              <a:t>‹#›</a:t>
            </a:fld>
            <a:endParaRPr lang="en-US"/>
          </a:p>
        </p:txBody>
      </p:sp>
    </p:spTree>
    <p:extLst>
      <p:ext uri="{BB962C8B-B14F-4D97-AF65-F5344CB8AC3E}">
        <p14:creationId xmlns:p14="http://schemas.microsoft.com/office/powerpoint/2010/main" val="415312237"/>
      </p:ext>
    </p:extLst>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022B69-7A43-4864-8698-79A83E9F8CC8}" type="datetimeFigureOut">
              <a:rPr lang="en-US" smtClean="0"/>
              <a:t>6/4/2018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85B552-5496-4A35-968D-6106D9913C73}" type="slidenum">
              <a:rPr lang="en-US" smtClean="0"/>
              <a:t>‹#›</a:t>
            </a:fld>
            <a:endParaRPr lang="en-US"/>
          </a:p>
        </p:txBody>
      </p:sp>
    </p:spTree>
    <p:extLst>
      <p:ext uri="{BB962C8B-B14F-4D97-AF65-F5344CB8AC3E}">
        <p14:creationId xmlns:p14="http://schemas.microsoft.com/office/powerpoint/2010/main" val="815794335"/>
      </p:ext>
    </p:extLst>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022B69-7A43-4864-8698-79A83E9F8CC8}" type="datetimeFigureOut">
              <a:rPr lang="en-US" smtClean="0"/>
              <a:t>6/4/2018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85B552-5496-4A35-968D-6106D9913C73}" type="slidenum">
              <a:rPr lang="en-US" smtClean="0"/>
              <a:t>‹#›</a:t>
            </a:fld>
            <a:endParaRPr lang="en-US"/>
          </a:p>
        </p:txBody>
      </p:sp>
    </p:spTree>
    <p:extLst>
      <p:ext uri="{BB962C8B-B14F-4D97-AF65-F5344CB8AC3E}">
        <p14:creationId xmlns:p14="http://schemas.microsoft.com/office/powerpoint/2010/main" val="3360207431"/>
      </p:ext>
    </p:extLst>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022B69-7A43-4864-8698-79A83E9F8CC8}" type="datetimeFigureOut">
              <a:rPr lang="en-US" smtClean="0"/>
              <a:t>6/4/2018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85B552-5496-4A35-968D-6106D9913C73}" type="slidenum">
              <a:rPr lang="en-US" smtClean="0"/>
              <a:t>‹#›</a:t>
            </a:fld>
            <a:endParaRPr lang="en-US"/>
          </a:p>
        </p:txBody>
      </p:sp>
    </p:spTree>
    <p:extLst>
      <p:ext uri="{BB962C8B-B14F-4D97-AF65-F5344CB8AC3E}">
        <p14:creationId xmlns:p14="http://schemas.microsoft.com/office/powerpoint/2010/main" val="25293306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dir="d"/>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9" y="0"/>
            <a:ext cx="9142571" cy="6858000"/>
          </a:xfrm>
          <a:prstGeom prst="rect">
            <a:avLst/>
          </a:prstGeom>
        </p:spPr>
      </p:pic>
      <p:sp>
        <p:nvSpPr>
          <p:cNvPr id="5" name="TextBox 4"/>
          <p:cNvSpPr txBox="1"/>
          <p:nvPr/>
        </p:nvSpPr>
        <p:spPr>
          <a:xfrm>
            <a:off x="0" y="0"/>
            <a:ext cx="9144000" cy="707886"/>
          </a:xfrm>
          <a:prstGeom prst="rect">
            <a:avLst/>
          </a:prstGeom>
          <a:noFill/>
        </p:spPr>
        <p:txBody>
          <a:bodyPr wrap="square" rtlCol="0">
            <a:spAutoFit/>
          </a:bodyPr>
          <a:lstStyle/>
          <a:p>
            <a:pPr algn="ctr"/>
            <a:r>
              <a:rPr lang="en-US" sz="4000" b="1" dirty="0"/>
              <a:t>Matthew 6.19-34:  Treasure and Provision</a:t>
            </a:r>
          </a:p>
        </p:txBody>
      </p:sp>
      <p:sp>
        <p:nvSpPr>
          <p:cNvPr id="6" name="TextBox 5"/>
          <p:cNvSpPr txBox="1"/>
          <p:nvPr/>
        </p:nvSpPr>
        <p:spPr>
          <a:xfrm>
            <a:off x="0" y="5705341"/>
            <a:ext cx="9144000" cy="1200329"/>
          </a:xfrm>
          <a:prstGeom prst="rect">
            <a:avLst/>
          </a:prstGeom>
          <a:noFill/>
        </p:spPr>
        <p:txBody>
          <a:bodyPr wrap="square" rtlCol="0">
            <a:spAutoFit/>
          </a:bodyPr>
          <a:lstStyle/>
          <a:p>
            <a:pPr algn="ctr"/>
            <a:r>
              <a:rPr lang="en-US" sz="2400" dirty="0">
                <a:solidFill>
                  <a:schemeClr val="bg1"/>
                </a:solidFill>
              </a:rPr>
              <a:t>Possible site of the Sermon on the Mount and/or Sermon on the Plain, looking north from the Sea of Galilee.  </a:t>
            </a:r>
          </a:p>
          <a:p>
            <a:pPr algn="ctr"/>
            <a:r>
              <a:rPr lang="en-US" sz="2400" dirty="0">
                <a:solidFill>
                  <a:schemeClr val="bg1"/>
                </a:solidFill>
              </a:rPr>
              <a:t>Photo ©2012 Todd Bolen / BiblePlaces.com</a:t>
            </a:r>
          </a:p>
        </p:txBody>
      </p:sp>
    </p:spTree>
    <p:extLst>
      <p:ext uri="{BB962C8B-B14F-4D97-AF65-F5344CB8AC3E}">
        <p14:creationId xmlns:p14="http://schemas.microsoft.com/office/powerpoint/2010/main" val="2425414221"/>
      </p:ext>
    </p:extLst>
  </p:cSld>
  <p:clrMapOvr>
    <a:masterClrMapping/>
  </p:clrMapOvr>
  <p:transition spd="slow">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29282"/>
          <a:stretch/>
        </p:blipFill>
        <p:spPr>
          <a:xfrm>
            <a:off x="1428" y="1"/>
            <a:ext cx="9142572" cy="6400800"/>
          </a:xfrm>
          <a:prstGeom prst="rect">
            <a:avLst/>
          </a:prstGeom>
        </p:spPr>
      </p:pic>
      <p:sp>
        <p:nvSpPr>
          <p:cNvPr id="5" name="TextBox 4"/>
          <p:cNvSpPr txBox="1"/>
          <p:nvPr/>
        </p:nvSpPr>
        <p:spPr>
          <a:xfrm>
            <a:off x="-1" y="0"/>
            <a:ext cx="9144001" cy="4247317"/>
          </a:xfrm>
          <a:prstGeom prst="rect">
            <a:avLst/>
          </a:prstGeom>
          <a:noFill/>
        </p:spPr>
        <p:txBody>
          <a:bodyPr wrap="square" rtlCol="0">
            <a:spAutoFit/>
          </a:bodyPr>
          <a:lstStyle/>
          <a:p>
            <a:r>
              <a:rPr lang="en-US" sz="3000" b="1" dirty="0"/>
              <a:t>Matthew 6.31-34 ESV: “Therefore do not be anxious, saying, ‘What shall we eat?’ or ‘What shall we drink?’ or ‘What shall we wear?’  For the Gentiles seek after all these things, and your heavenly Father knows that you need them all.  But seek first the kingdom of God and his righteousness, and all these things will be added to you.  Therefore do not be anxious about tomorrow, for tomorrow will be anxious for itself. Sufficient for the day is its own trouble.”</a:t>
            </a:r>
            <a:endParaRPr lang="en-US" sz="3000" b="1" i="1" dirty="0"/>
          </a:p>
        </p:txBody>
      </p:sp>
      <p:sp>
        <p:nvSpPr>
          <p:cNvPr id="6" name="TextBox 5"/>
          <p:cNvSpPr txBox="1"/>
          <p:nvPr/>
        </p:nvSpPr>
        <p:spPr>
          <a:xfrm>
            <a:off x="0" y="6396335"/>
            <a:ext cx="9144000" cy="461665"/>
          </a:xfrm>
          <a:prstGeom prst="rect">
            <a:avLst/>
          </a:prstGeom>
          <a:solidFill>
            <a:schemeClr val="accent6">
              <a:lumMod val="50000"/>
            </a:schemeClr>
          </a:solidFill>
        </p:spPr>
        <p:txBody>
          <a:bodyPr wrap="square" rtlCol="0">
            <a:spAutoFit/>
          </a:bodyPr>
          <a:lstStyle/>
          <a:p>
            <a:pPr algn="r"/>
            <a:r>
              <a:rPr lang="en-US" sz="2400" dirty="0">
                <a:solidFill>
                  <a:schemeClr val="bg1"/>
                </a:solidFill>
              </a:rPr>
              <a:t>Photo ©2012 Todd Bolen / BiblePlaces.com</a:t>
            </a:r>
          </a:p>
        </p:txBody>
      </p:sp>
    </p:spTree>
    <p:extLst>
      <p:ext uri="{BB962C8B-B14F-4D97-AF65-F5344CB8AC3E}">
        <p14:creationId xmlns:p14="http://schemas.microsoft.com/office/powerpoint/2010/main" val="3977830345"/>
      </p:ext>
    </p:extLst>
  </p:cSld>
  <p:clrMapOvr>
    <a:masterClrMapping/>
  </p:clrMapOvr>
  <p:transition spd="slow">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9" y="0"/>
            <a:ext cx="9142571" cy="6858000"/>
          </a:xfrm>
          <a:prstGeom prst="rect">
            <a:avLst/>
          </a:prstGeom>
        </p:spPr>
      </p:pic>
      <p:sp>
        <p:nvSpPr>
          <p:cNvPr id="5" name="TextBox 4"/>
          <p:cNvSpPr txBox="1"/>
          <p:nvPr/>
        </p:nvSpPr>
        <p:spPr>
          <a:xfrm>
            <a:off x="-1" y="0"/>
            <a:ext cx="9144001" cy="1569660"/>
          </a:xfrm>
          <a:prstGeom prst="rect">
            <a:avLst/>
          </a:prstGeom>
          <a:noFill/>
        </p:spPr>
        <p:txBody>
          <a:bodyPr wrap="square" rtlCol="0">
            <a:spAutoFit/>
          </a:bodyPr>
          <a:lstStyle/>
          <a:p>
            <a:r>
              <a:rPr lang="en-US" sz="3200" b="1" dirty="0"/>
              <a:t>Matthew 6.33:  “But </a:t>
            </a:r>
            <a:r>
              <a:rPr lang="en-US" sz="3200" b="1" u="sng" dirty="0"/>
              <a:t>seek first the kingdom of God and his righteousness</a:t>
            </a:r>
            <a:r>
              <a:rPr lang="en-US" sz="3200" b="1" dirty="0"/>
              <a:t>, and all these things will be added to you.”</a:t>
            </a:r>
            <a:endParaRPr lang="en-US" sz="3200" b="1" i="1" dirty="0"/>
          </a:p>
        </p:txBody>
      </p:sp>
      <p:sp>
        <p:nvSpPr>
          <p:cNvPr id="6" name="TextBox 5"/>
          <p:cNvSpPr txBox="1"/>
          <p:nvPr/>
        </p:nvSpPr>
        <p:spPr>
          <a:xfrm>
            <a:off x="0" y="6396335"/>
            <a:ext cx="9144000" cy="461665"/>
          </a:xfrm>
          <a:prstGeom prst="rect">
            <a:avLst/>
          </a:prstGeom>
          <a:noFill/>
        </p:spPr>
        <p:txBody>
          <a:bodyPr wrap="square" rtlCol="0">
            <a:spAutoFit/>
          </a:bodyPr>
          <a:lstStyle/>
          <a:p>
            <a:pPr algn="r"/>
            <a:r>
              <a:rPr lang="en-US" sz="2400" dirty="0">
                <a:solidFill>
                  <a:schemeClr val="bg1"/>
                </a:solidFill>
              </a:rPr>
              <a:t>Photo ©2012 Todd Bolen / BiblePlaces.com</a:t>
            </a:r>
          </a:p>
        </p:txBody>
      </p:sp>
    </p:spTree>
    <p:extLst>
      <p:ext uri="{BB962C8B-B14F-4D97-AF65-F5344CB8AC3E}">
        <p14:creationId xmlns:p14="http://schemas.microsoft.com/office/powerpoint/2010/main" val="2522047270"/>
      </p:ext>
    </p:extLst>
  </p:cSld>
  <p:clrMapOvr>
    <a:masterClrMapping/>
  </p:clrMapOvr>
  <p:transition spd="slow">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9" y="0"/>
            <a:ext cx="9142571" cy="6858000"/>
          </a:xfrm>
          <a:prstGeom prst="rect">
            <a:avLst/>
          </a:prstGeom>
        </p:spPr>
      </p:pic>
      <p:sp>
        <p:nvSpPr>
          <p:cNvPr id="6" name="TextBox 5"/>
          <p:cNvSpPr txBox="1"/>
          <p:nvPr/>
        </p:nvSpPr>
        <p:spPr>
          <a:xfrm>
            <a:off x="0" y="6396335"/>
            <a:ext cx="9144000" cy="461665"/>
          </a:xfrm>
          <a:prstGeom prst="rect">
            <a:avLst/>
          </a:prstGeom>
          <a:noFill/>
        </p:spPr>
        <p:txBody>
          <a:bodyPr wrap="square" rtlCol="0">
            <a:spAutoFit/>
          </a:bodyPr>
          <a:lstStyle/>
          <a:p>
            <a:pPr algn="r"/>
            <a:r>
              <a:rPr lang="en-US" sz="2400" dirty="0">
                <a:solidFill>
                  <a:schemeClr val="bg1"/>
                </a:solidFill>
              </a:rPr>
              <a:t>Photo ©2012 Todd Bolen / BiblePlaces.com</a:t>
            </a:r>
          </a:p>
        </p:txBody>
      </p:sp>
      <p:sp>
        <p:nvSpPr>
          <p:cNvPr id="8" name="TextBox 7">
            <a:extLst>
              <a:ext uri="{FF2B5EF4-FFF2-40B4-BE49-F238E27FC236}">
                <a16:creationId xmlns:a16="http://schemas.microsoft.com/office/drawing/2014/main" id="{19F6EEF7-7DB2-40FD-85AF-17FA0D3F7884}"/>
              </a:ext>
            </a:extLst>
          </p:cNvPr>
          <p:cNvSpPr txBox="1"/>
          <p:nvPr/>
        </p:nvSpPr>
        <p:spPr>
          <a:xfrm>
            <a:off x="-1" y="0"/>
            <a:ext cx="9144001" cy="1569660"/>
          </a:xfrm>
          <a:prstGeom prst="rect">
            <a:avLst/>
          </a:prstGeom>
          <a:noFill/>
        </p:spPr>
        <p:txBody>
          <a:bodyPr wrap="square" rtlCol="0">
            <a:spAutoFit/>
          </a:bodyPr>
          <a:lstStyle/>
          <a:p>
            <a:r>
              <a:rPr lang="en-US" sz="3200" b="1" dirty="0"/>
              <a:t>Matthew 6.33:  “But seek first the kingdom of God and his righteousness, and </a:t>
            </a:r>
            <a:r>
              <a:rPr lang="en-US" sz="3200" b="1" u="sng" dirty="0"/>
              <a:t>all these things will be added to you</a:t>
            </a:r>
            <a:r>
              <a:rPr lang="en-US" sz="3200" b="1" dirty="0"/>
              <a:t>.”</a:t>
            </a:r>
            <a:endParaRPr lang="en-US" sz="3200" b="1" i="1" dirty="0"/>
          </a:p>
        </p:txBody>
      </p:sp>
    </p:spTree>
    <p:extLst>
      <p:ext uri="{BB962C8B-B14F-4D97-AF65-F5344CB8AC3E}">
        <p14:creationId xmlns:p14="http://schemas.microsoft.com/office/powerpoint/2010/main" val="2848898599"/>
      </p:ext>
    </p:extLst>
  </p:cSld>
  <p:clrMapOvr>
    <a:masterClrMapping/>
  </p:clrMapOvr>
  <p:transition spd="slow">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9" y="0"/>
            <a:ext cx="9142571" cy="6858000"/>
          </a:xfrm>
          <a:prstGeom prst="rect">
            <a:avLst/>
          </a:prstGeom>
        </p:spPr>
      </p:pic>
      <p:sp>
        <p:nvSpPr>
          <p:cNvPr id="6" name="TextBox 5"/>
          <p:cNvSpPr txBox="1"/>
          <p:nvPr/>
        </p:nvSpPr>
        <p:spPr>
          <a:xfrm>
            <a:off x="0" y="6396335"/>
            <a:ext cx="9144000" cy="461665"/>
          </a:xfrm>
          <a:prstGeom prst="rect">
            <a:avLst/>
          </a:prstGeom>
          <a:noFill/>
        </p:spPr>
        <p:txBody>
          <a:bodyPr wrap="square" rtlCol="0">
            <a:spAutoFit/>
          </a:bodyPr>
          <a:lstStyle/>
          <a:p>
            <a:pPr algn="r"/>
            <a:r>
              <a:rPr lang="en-US" sz="2400" dirty="0">
                <a:solidFill>
                  <a:schemeClr val="bg1"/>
                </a:solidFill>
              </a:rPr>
              <a:t>Photo ©2012 Todd Bolen / BiblePlaces.com</a:t>
            </a:r>
          </a:p>
        </p:txBody>
      </p:sp>
      <p:sp>
        <p:nvSpPr>
          <p:cNvPr id="8" name="TextBox 7">
            <a:extLst>
              <a:ext uri="{FF2B5EF4-FFF2-40B4-BE49-F238E27FC236}">
                <a16:creationId xmlns:a16="http://schemas.microsoft.com/office/drawing/2014/main" id="{19F6EEF7-7DB2-40FD-85AF-17FA0D3F7884}"/>
              </a:ext>
            </a:extLst>
          </p:cNvPr>
          <p:cNvSpPr txBox="1"/>
          <p:nvPr/>
        </p:nvSpPr>
        <p:spPr>
          <a:xfrm>
            <a:off x="-1" y="0"/>
            <a:ext cx="9144001" cy="1569660"/>
          </a:xfrm>
          <a:prstGeom prst="rect">
            <a:avLst/>
          </a:prstGeom>
          <a:noFill/>
        </p:spPr>
        <p:txBody>
          <a:bodyPr wrap="square" rtlCol="0">
            <a:spAutoFit/>
          </a:bodyPr>
          <a:lstStyle/>
          <a:p>
            <a:r>
              <a:rPr lang="en-US" sz="3200" b="1" dirty="0"/>
              <a:t>Matthew 6.33:  “But seek first the kingdom of God and his righteousness, and all these things will be added to you.”</a:t>
            </a:r>
            <a:endParaRPr lang="en-US" sz="3200" b="1" i="1" dirty="0"/>
          </a:p>
        </p:txBody>
      </p:sp>
    </p:spTree>
    <p:extLst>
      <p:ext uri="{BB962C8B-B14F-4D97-AF65-F5344CB8AC3E}">
        <p14:creationId xmlns:p14="http://schemas.microsoft.com/office/powerpoint/2010/main" val="1163636905"/>
      </p:ext>
    </p:extLst>
  </p:cSld>
  <p:clrMapOvr>
    <a:masterClrMapping/>
  </p:clrMapOvr>
  <p:transition spd="slow">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72"/>
            <a:ext cx="9142571" cy="6856928"/>
          </a:xfrm>
          <a:prstGeom prst="rect">
            <a:avLst/>
          </a:prstGeom>
        </p:spPr>
      </p:pic>
      <p:sp>
        <p:nvSpPr>
          <p:cNvPr id="5" name="TextBox 4"/>
          <p:cNvSpPr txBox="1"/>
          <p:nvPr/>
        </p:nvSpPr>
        <p:spPr>
          <a:xfrm>
            <a:off x="0" y="0"/>
            <a:ext cx="9144000" cy="3539430"/>
          </a:xfrm>
          <a:prstGeom prst="rect">
            <a:avLst/>
          </a:prstGeom>
          <a:noFill/>
        </p:spPr>
        <p:txBody>
          <a:bodyPr wrap="square" rtlCol="0">
            <a:spAutoFit/>
          </a:bodyPr>
          <a:lstStyle/>
          <a:p>
            <a:r>
              <a:rPr lang="en-US" sz="3200" b="1" dirty="0"/>
              <a:t>Matthew 6.19-20 ESV: “Do not lay up for yourselves treasures on earth, where moth and rust destroy and where thieves break in and steal, but lay up for yourselves treasures in heaven, where neither moth nor rust destroys and where thieves do not break in and steal.”</a:t>
            </a:r>
          </a:p>
          <a:p>
            <a:r>
              <a:rPr lang="en-US" sz="3200" b="1" dirty="0"/>
              <a:t> </a:t>
            </a:r>
          </a:p>
        </p:txBody>
      </p:sp>
      <p:sp>
        <p:nvSpPr>
          <p:cNvPr id="6" name="TextBox 5"/>
          <p:cNvSpPr txBox="1"/>
          <p:nvPr/>
        </p:nvSpPr>
        <p:spPr>
          <a:xfrm>
            <a:off x="-1429" y="6396335"/>
            <a:ext cx="9144000" cy="461665"/>
          </a:xfrm>
          <a:prstGeom prst="rect">
            <a:avLst/>
          </a:prstGeom>
          <a:noFill/>
        </p:spPr>
        <p:txBody>
          <a:bodyPr wrap="square" rtlCol="0">
            <a:spAutoFit/>
          </a:bodyPr>
          <a:lstStyle/>
          <a:p>
            <a:pPr algn="r"/>
            <a:r>
              <a:rPr lang="en-US" sz="2400" dirty="0">
                <a:solidFill>
                  <a:schemeClr val="bg1"/>
                </a:solidFill>
              </a:rPr>
              <a:t>Photo ©2012 Todd Bolen / BiblePlaces.com</a:t>
            </a:r>
          </a:p>
        </p:txBody>
      </p:sp>
    </p:spTree>
    <p:extLst>
      <p:ext uri="{BB962C8B-B14F-4D97-AF65-F5344CB8AC3E}">
        <p14:creationId xmlns:p14="http://schemas.microsoft.com/office/powerpoint/2010/main" val="1652680370"/>
      </p:ext>
    </p:extLst>
  </p:cSld>
  <p:clrMapOvr>
    <a:masterClrMapping/>
  </p:clrMapOvr>
  <p:transition spd="slow">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9" y="0"/>
            <a:ext cx="9142571" cy="6182634"/>
          </a:xfrm>
          <a:prstGeom prst="rect">
            <a:avLst/>
          </a:prstGeom>
        </p:spPr>
      </p:pic>
      <p:sp>
        <p:nvSpPr>
          <p:cNvPr id="5" name="TextBox 4"/>
          <p:cNvSpPr txBox="1"/>
          <p:nvPr/>
        </p:nvSpPr>
        <p:spPr>
          <a:xfrm>
            <a:off x="0" y="0"/>
            <a:ext cx="9144000" cy="2369880"/>
          </a:xfrm>
          <a:prstGeom prst="rect">
            <a:avLst/>
          </a:prstGeom>
          <a:noFill/>
        </p:spPr>
        <p:txBody>
          <a:bodyPr wrap="square" rtlCol="0">
            <a:spAutoFit/>
          </a:bodyPr>
          <a:lstStyle/>
          <a:p>
            <a:r>
              <a:rPr lang="en-US" sz="3200" b="1" dirty="0"/>
              <a:t>Matthew 6.19: “Do not lay up for yourselves treasures on earth, where moth and rust destroy and where thieves break in and steal.”  </a:t>
            </a:r>
          </a:p>
          <a:p>
            <a:endParaRPr lang="en-US" sz="2000" b="1" dirty="0"/>
          </a:p>
          <a:p>
            <a:r>
              <a:rPr lang="en-US" sz="3200" b="1" dirty="0"/>
              <a:t>	 </a:t>
            </a:r>
            <a:r>
              <a:rPr lang="en-US" sz="3200" b="1" i="1" u="sng" dirty="0"/>
              <a:t>things here are temporal and temporary</a:t>
            </a:r>
          </a:p>
        </p:txBody>
      </p:sp>
      <p:sp>
        <p:nvSpPr>
          <p:cNvPr id="6" name="TextBox 5"/>
          <p:cNvSpPr txBox="1"/>
          <p:nvPr/>
        </p:nvSpPr>
        <p:spPr>
          <a:xfrm>
            <a:off x="0" y="6053536"/>
            <a:ext cx="9144000" cy="830997"/>
          </a:xfrm>
          <a:prstGeom prst="rect">
            <a:avLst/>
          </a:prstGeom>
          <a:solidFill>
            <a:schemeClr val="accent6">
              <a:lumMod val="50000"/>
            </a:schemeClr>
          </a:solidFill>
        </p:spPr>
        <p:txBody>
          <a:bodyPr wrap="square" rtlCol="0">
            <a:spAutoFit/>
          </a:bodyPr>
          <a:lstStyle/>
          <a:p>
            <a:pPr algn="r"/>
            <a:r>
              <a:rPr lang="en-US" sz="2400" dirty="0">
                <a:solidFill>
                  <a:schemeClr val="bg1"/>
                </a:solidFill>
              </a:rPr>
              <a:t>Looking toward the Sea of Galilee</a:t>
            </a:r>
          </a:p>
          <a:p>
            <a:pPr algn="r"/>
            <a:r>
              <a:rPr lang="en-US" sz="2400" dirty="0">
                <a:solidFill>
                  <a:schemeClr val="bg1"/>
                </a:solidFill>
              </a:rPr>
              <a:t>Photo ©2012 Todd Bolen / BiblePlaces.com</a:t>
            </a:r>
          </a:p>
        </p:txBody>
      </p:sp>
    </p:spTree>
    <p:extLst>
      <p:ext uri="{BB962C8B-B14F-4D97-AF65-F5344CB8AC3E}">
        <p14:creationId xmlns:p14="http://schemas.microsoft.com/office/powerpoint/2010/main" val="1771108098"/>
      </p:ext>
    </p:extLst>
  </p:cSld>
  <p:clrMapOvr>
    <a:masterClrMapping/>
  </p:clrMapOvr>
  <p:transition spd="slow">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0" y="0"/>
            <a:ext cx="9144000" cy="2369880"/>
          </a:xfrm>
          <a:prstGeom prst="rect">
            <a:avLst/>
          </a:prstGeom>
          <a:noFill/>
        </p:spPr>
        <p:txBody>
          <a:bodyPr wrap="square" rtlCol="0">
            <a:spAutoFit/>
          </a:bodyPr>
          <a:lstStyle/>
          <a:p>
            <a:r>
              <a:rPr lang="en-US" sz="3200" b="1" dirty="0"/>
              <a:t>Matthew 6.20: “lay up for yourselves treasures in heaven, where neither moth nor rust destroys, and where thieves do not break in and steal.” </a:t>
            </a:r>
          </a:p>
          <a:p>
            <a:endParaRPr lang="en-US" sz="2000" b="1" dirty="0"/>
          </a:p>
          <a:p>
            <a:pPr algn="r"/>
            <a:endParaRPr lang="en-US" sz="3200" b="1" i="1" dirty="0"/>
          </a:p>
        </p:txBody>
      </p:sp>
      <p:sp>
        <p:nvSpPr>
          <p:cNvPr id="6" name="TextBox 5"/>
          <p:cNvSpPr txBox="1"/>
          <p:nvPr/>
        </p:nvSpPr>
        <p:spPr>
          <a:xfrm>
            <a:off x="0" y="6053536"/>
            <a:ext cx="9144000" cy="830997"/>
          </a:xfrm>
          <a:prstGeom prst="rect">
            <a:avLst/>
          </a:prstGeom>
          <a:solidFill>
            <a:schemeClr val="accent6">
              <a:lumMod val="50000"/>
            </a:schemeClr>
          </a:solidFill>
        </p:spPr>
        <p:txBody>
          <a:bodyPr wrap="square" rtlCol="0">
            <a:spAutoFit/>
          </a:bodyPr>
          <a:lstStyle/>
          <a:p>
            <a:pPr algn="r"/>
            <a:r>
              <a:rPr lang="en-US" sz="2400" dirty="0">
                <a:solidFill>
                  <a:schemeClr val="bg1"/>
                </a:solidFill>
              </a:rPr>
              <a:t>Church on the site financed by Mussolini!</a:t>
            </a:r>
          </a:p>
          <a:p>
            <a:pPr algn="r"/>
            <a:r>
              <a:rPr lang="en-US" sz="2400" dirty="0">
                <a:solidFill>
                  <a:schemeClr val="bg1"/>
                </a:solidFill>
              </a:rPr>
              <a:t>Photo ©2012 Todd Bolen / BiblePlaces.com</a:t>
            </a:r>
          </a:p>
        </p:txBody>
      </p:sp>
    </p:spTree>
    <p:extLst>
      <p:ext uri="{BB962C8B-B14F-4D97-AF65-F5344CB8AC3E}">
        <p14:creationId xmlns:p14="http://schemas.microsoft.com/office/powerpoint/2010/main" val="501424302"/>
      </p:ext>
    </p:extLst>
  </p:cSld>
  <p:clrMapOvr>
    <a:masterClrMapping/>
  </p:clrMapOvr>
  <p:transition spd="slow">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4617"/>
          <a:stretch/>
        </p:blipFill>
        <p:spPr>
          <a:xfrm>
            <a:off x="-1" y="-1"/>
            <a:ext cx="9144000" cy="6396335"/>
          </a:xfrm>
          <a:prstGeom prst="rect">
            <a:avLst/>
          </a:prstGeom>
        </p:spPr>
      </p:pic>
      <p:sp>
        <p:nvSpPr>
          <p:cNvPr id="5" name="TextBox 4"/>
          <p:cNvSpPr txBox="1"/>
          <p:nvPr/>
        </p:nvSpPr>
        <p:spPr>
          <a:xfrm>
            <a:off x="0" y="0"/>
            <a:ext cx="9144000" cy="1077218"/>
          </a:xfrm>
          <a:prstGeom prst="rect">
            <a:avLst/>
          </a:prstGeom>
          <a:noFill/>
        </p:spPr>
        <p:txBody>
          <a:bodyPr wrap="square" rtlCol="0">
            <a:spAutoFit/>
          </a:bodyPr>
          <a:lstStyle/>
          <a:p>
            <a:pPr algn="r"/>
            <a:r>
              <a:rPr lang="en-US" sz="3200" b="1" dirty="0"/>
              <a:t>Matthew 6.21:  “For where your treasure is, </a:t>
            </a:r>
          </a:p>
          <a:p>
            <a:pPr algn="r"/>
            <a:r>
              <a:rPr lang="en-US" sz="3200" b="1" dirty="0"/>
              <a:t>there your heart will be also.”</a:t>
            </a:r>
            <a:endParaRPr lang="en-US" sz="3200" b="1" i="1" dirty="0"/>
          </a:p>
        </p:txBody>
      </p:sp>
      <p:sp>
        <p:nvSpPr>
          <p:cNvPr id="6" name="TextBox 5"/>
          <p:cNvSpPr txBox="1"/>
          <p:nvPr/>
        </p:nvSpPr>
        <p:spPr>
          <a:xfrm>
            <a:off x="0" y="6396335"/>
            <a:ext cx="9144000" cy="461665"/>
          </a:xfrm>
          <a:prstGeom prst="rect">
            <a:avLst/>
          </a:prstGeom>
          <a:solidFill>
            <a:schemeClr val="accent6">
              <a:lumMod val="50000"/>
            </a:schemeClr>
          </a:solidFill>
        </p:spPr>
        <p:txBody>
          <a:bodyPr wrap="square" rtlCol="0">
            <a:spAutoFit/>
          </a:bodyPr>
          <a:lstStyle/>
          <a:p>
            <a:r>
              <a:rPr lang="en-US" sz="2400" dirty="0">
                <a:solidFill>
                  <a:schemeClr val="bg1"/>
                </a:solidFill>
              </a:rPr>
              <a:t>Photo ©2012 Todd Bolen / BiblePlaces.com</a:t>
            </a:r>
          </a:p>
        </p:txBody>
      </p:sp>
    </p:spTree>
    <p:extLst>
      <p:ext uri="{BB962C8B-B14F-4D97-AF65-F5344CB8AC3E}">
        <p14:creationId xmlns:p14="http://schemas.microsoft.com/office/powerpoint/2010/main" val="2491161369"/>
      </p:ext>
    </p:extLst>
  </p:cSld>
  <p:clrMapOvr>
    <a:masterClrMapping/>
  </p:clrMapOvr>
  <p:transition spd="slow">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4617" b="-404"/>
          <a:stretch/>
        </p:blipFill>
        <p:spPr>
          <a:xfrm>
            <a:off x="-1" y="10633"/>
            <a:ext cx="9144000" cy="6400800"/>
          </a:xfrm>
          <a:prstGeom prst="rect">
            <a:avLst/>
          </a:prstGeom>
        </p:spPr>
      </p:pic>
      <p:sp>
        <p:nvSpPr>
          <p:cNvPr id="5" name="TextBox 4"/>
          <p:cNvSpPr txBox="1"/>
          <p:nvPr/>
        </p:nvSpPr>
        <p:spPr>
          <a:xfrm>
            <a:off x="0" y="0"/>
            <a:ext cx="7835318" cy="3046988"/>
          </a:xfrm>
          <a:prstGeom prst="rect">
            <a:avLst/>
          </a:prstGeom>
          <a:noFill/>
        </p:spPr>
        <p:txBody>
          <a:bodyPr wrap="square" rtlCol="0">
            <a:spAutoFit/>
          </a:bodyPr>
          <a:lstStyle/>
          <a:p>
            <a:r>
              <a:rPr lang="en-US" sz="3200" b="1" dirty="0"/>
              <a:t>Matthew 6.22-23:  “The eye is the lamp of the body. So, if your eye is healthy, your whole body will be full of light, but if your eye is bad, your whole body will be full of darkness. If then the light in you is darkness, how great is the darkness!”</a:t>
            </a:r>
            <a:endParaRPr lang="en-US" sz="3200" b="1" i="1" dirty="0"/>
          </a:p>
        </p:txBody>
      </p:sp>
      <p:sp>
        <p:nvSpPr>
          <p:cNvPr id="6" name="TextBox 5"/>
          <p:cNvSpPr txBox="1"/>
          <p:nvPr/>
        </p:nvSpPr>
        <p:spPr>
          <a:xfrm>
            <a:off x="0" y="6396335"/>
            <a:ext cx="9144000" cy="461665"/>
          </a:xfrm>
          <a:prstGeom prst="rect">
            <a:avLst/>
          </a:prstGeom>
          <a:solidFill>
            <a:schemeClr val="accent6">
              <a:lumMod val="50000"/>
            </a:schemeClr>
          </a:solidFill>
        </p:spPr>
        <p:txBody>
          <a:bodyPr wrap="square" rtlCol="0">
            <a:spAutoFit/>
          </a:bodyPr>
          <a:lstStyle/>
          <a:p>
            <a:pPr algn="r"/>
            <a:r>
              <a:rPr lang="en-US" sz="2400" dirty="0">
                <a:solidFill>
                  <a:schemeClr val="bg1"/>
                </a:solidFill>
              </a:rPr>
              <a:t>Photo ©2012 Todd Bolen / BiblePlaces.com</a:t>
            </a:r>
          </a:p>
        </p:txBody>
      </p:sp>
    </p:spTree>
    <p:extLst>
      <p:ext uri="{BB962C8B-B14F-4D97-AF65-F5344CB8AC3E}">
        <p14:creationId xmlns:p14="http://schemas.microsoft.com/office/powerpoint/2010/main" val="656904622"/>
      </p:ext>
    </p:extLst>
  </p:cSld>
  <p:clrMapOvr>
    <a:masterClrMapping/>
  </p:clrMapOvr>
  <p:transition spd="slow">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4617"/>
          <a:stretch/>
        </p:blipFill>
        <p:spPr>
          <a:xfrm>
            <a:off x="0" y="10633"/>
            <a:ext cx="9144000" cy="6375066"/>
          </a:xfrm>
          <a:prstGeom prst="rect">
            <a:avLst/>
          </a:prstGeom>
        </p:spPr>
      </p:pic>
      <p:sp>
        <p:nvSpPr>
          <p:cNvPr id="5" name="TextBox 4"/>
          <p:cNvSpPr txBox="1"/>
          <p:nvPr/>
        </p:nvSpPr>
        <p:spPr>
          <a:xfrm>
            <a:off x="-1" y="0"/>
            <a:ext cx="9144001" cy="2062103"/>
          </a:xfrm>
          <a:prstGeom prst="rect">
            <a:avLst/>
          </a:prstGeom>
          <a:solidFill>
            <a:schemeClr val="accent1">
              <a:lumMod val="60000"/>
              <a:lumOff val="40000"/>
              <a:alpha val="80000"/>
            </a:schemeClr>
          </a:solidFill>
        </p:spPr>
        <p:txBody>
          <a:bodyPr wrap="square" rtlCol="0">
            <a:spAutoFit/>
          </a:bodyPr>
          <a:lstStyle/>
          <a:p>
            <a:r>
              <a:rPr lang="en-US" sz="3200" b="1" dirty="0"/>
              <a:t>Matthew 6.24:  “No one can serve two masters, for either he will hate the one and love the other, or he will be devoted to the one and despise the other. You cannot serve God and money.”</a:t>
            </a:r>
            <a:endParaRPr lang="en-US" sz="3200" b="1" i="1" dirty="0"/>
          </a:p>
        </p:txBody>
      </p:sp>
      <p:sp>
        <p:nvSpPr>
          <p:cNvPr id="6" name="TextBox 5"/>
          <p:cNvSpPr txBox="1"/>
          <p:nvPr/>
        </p:nvSpPr>
        <p:spPr>
          <a:xfrm>
            <a:off x="0" y="6396335"/>
            <a:ext cx="9144000" cy="461665"/>
          </a:xfrm>
          <a:prstGeom prst="rect">
            <a:avLst/>
          </a:prstGeom>
          <a:solidFill>
            <a:schemeClr val="accent6">
              <a:lumMod val="50000"/>
            </a:schemeClr>
          </a:solidFill>
        </p:spPr>
        <p:txBody>
          <a:bodyPr wrap="square" rtlCol="0">
            <a:spAutoFit/>
          </a:bodyPr>
          <a:lstStyle/>
          <a:p>
            <a:pPr algn="r"/>
            <a:r>
              <a:rPr lang="en-US" sz="2400" dirty="0">
                <a:solidFill>
                  <a:schemeClr val="bg1"/>
                </a:solidFill>
              </a:rPr>
              <a:t>Photo ©2012 Todd Bolen / BiblePlaces.com</a:t>
            </a:r>
          </a:p>
        </p:txBody>
      </p:sp>
    </p:spTree>
    <p:extLst>
      <p:ext uri="{BB962C8B-B14F-4D97-AF65-F5344CB8AC3E}">
        <p14:creationId xmlns:p14="http://schemas.microsoft.com/office/powerpoint/2010/main" val="3140792753"/>
      </p:ext>
    </p:extLst>
  </p:cSld>
  <p:clrMapOvr>
    <a:masterClrMapping/>
  </p:clrMapOvr>
  <p:transition spd="slow">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9144001" cy="6858001"/>
          </a:xfrm>
          <a:prstGeom prst="rect">
            <a:avLst/>
          </a:prstGeom>
        </p:spPr>
      </p:pic>
      <p:sp>
        <p:nvSpPr>
          <p:cNvPr id="5" name="TextBox 4"/>
          <p:cNvSpPr txBox="1"/>
          <p:nvPr/>
        </p:nvSpPr>
        <p:spPr>
          <a:xfrm>
            <a:off x="-1" y="0"/>
            <a:ext cx="9144001" cy="4031873"/>
          </a:xfrm>
          <a:prstGeom prst="rect">
            <a:avLst/>
          </a:prstGeom>
          <a:noFill/>
        </p:spPr>
        <p:txBody>
          <a:bodyPr wrap="square" rtlCol="0">
            <a:spAutoFit/>
          </a:bodyPr>
          <a:lstStyle/>
          <a:p>
            <a:r>
              <a:rPr lang="en-US" sz="3200" b="1" dirty="0"/>
              <a:t>Matthew 6.25-26 ESV: “Therefore I tell you, do not be anxious about your life, what you will eat or what you will drink, nor about your body, what you will put on. Is not life more than food, and the body more than clothing?  Look at the birds of the air: they neither sow nor reap nor gather into barns, and yet your heavenly Father feeds them. Are you not of 		more value than they?”</a:t>
            </a:r>
            <a:endParaRPr lang="en-US" sz="3200" b="1" i="1" dirty="0"/>
          </a:p>
        </p:txBody>
      </p:sp>
      <p:sp>
        <p:nvSpPr>
          <p:cNvPr id="6" name="TextBox 5"/>
          <p:cNvSpPr txBox="1"/>
          <p:nvPr/>
        </p:nvSpPr>
        <p:spPr>
          <a:xfrm>
            <a:off x="0" y="6396335"/>
            <a:ext cx="9144000" cy="461665"/>
          </a:xfrm>
          <a:prstGeom prst="rect">
            <a:avLst/>
          </a:prstGeom>
          <a:solidFill>
            <a:schemeClr val="accent6">
              <a:lumMod val="50000"/>
            </a:schemeClr>
          </a:solidFill>
        </p:spPr>
        <p:txBody>
          <a:bodyPr wrap="square" rtlCol="0">
            <a:spAutoFit/>
          </a:bodyPr>
          <a:lstStyle/>
          <a:p>
            <a:pPr algn="r"/>
            <a:r>
              <a:rPr lang="en-US" sz="2400" dirty="0">
                <a:solidFill>
                  <a:schemeClr val="bg1"/>
                </a:solidFill>
              </a:rPr>
              <a:t>Photo ©2012 Todd Bolen / BiblePlaces.com</a:t>
            </a:r>
          </a:p>
        </p:txBody>
      </p:sp>
    </p:spTree>
    <p:extLst>
      <p:ext uri="{BB962C8B-B14F-4D97-AF65-F5344CB8AC3E}">
        <p14:creationId xmlns:p14="http://schemas.microsoft.com/office/powerpoint/2010/main" val="1914985814"/>
      </p:ext>
    </p:extLst>
  </p:cSld>
  <p:clrMapOvr>
    <a:masterClrMapping/>
  </p:clrMapOvr>
  <p:transition spd="slow">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 b="29280"/>
          <a:stretch/>
        </p:blipFill>
        <p:spPr>
          <a:xfrm>
            <a:off x="1428" y="1"/>
            <a:ext cx="9142572" cy="6400800"/>
          </a:xfrm>
          <a:prstGeom prst="rect">
            <a:avLst/>
          </a:prstGeom>
        </p:spPr>
      </p:pic>
      <p:sp>
        <p:nvSpPr>
          <p:cNvPr id="5" name="TextBox 4"/>
          <p:cNvSpPr txBox="1"/>
          <p:nvPr/>
        </p:nvSpPr>
        <p:spPr>
          <a:xfrm>
            <a:off x="-1" y="0"/>
            <a:ext cx="9144001" cy="4524315"/>
          </a:xfrm>
          <a:prstGeom prst="rect">
            <a:avLst/>
          </a:prstGeom>
          <a:noFill/>
        </p:spPr>
        <p:txBody>
          <a:bodyPr wrap="square" rtlCol="0">
            <a:spAutoFit/>
          </a:bodyPr>
          <a:lstStyle/>
          <a:p>
            <a:r>
              <a:rPr lang="en-US" sz="3200" b="1" dirty="0"/>
              <a:t>Matthew 6.27-30 ESV:  “And which of you by being anxious can add a single hour to his span of life? And why are you anxious about clothing? Consider the lilies of the field, how they grow: they neither toil nor spin, yet I tell you, even Solomon in all his glory was not arrayed like one of these.  But if God so clothes the grass of the field, which today is alive and tomorrow is thrown into the oven, will he not much more clothe you, O you of little faith?”</a:t>
            </a:r>
            <a:endParaRPr lang="en-US" sz="3200" b="1" i="1" dirty="0"/>
          </a:p>
        </p:txBody>
      </p:sp>
      <p:sp>
        <p:nvSpPr>
          <p:cNvPr id="6" name="TextBox 5"/>
          <p:cNvSpPr txBox="1"/>
          <p:nvPr/>
        </p:nvSpPr>
        <p:spPr>
          <a:xfrm>
            <a:off x="0" y="6396335"/>
            <a:ext cx="9144000" cy="461665"/>
          </a:xfrm>
          <a:prstGeom prst="rect">
            <a:avLst/>
          </a:prstGeom>
          <a:solidFill>
            <a:schemeClr val="accent6">
              <a:lumMod val="50000"/>
            </a:schemeClr>
          </a:solidFill>
        </p:spPr>
        <p:txBody>
          <a:bodyPr wrap="square" rtlCol="0">
            <a:spAutoFit/>
          </a:bodyPr>
          <a:lstStyle/>
          <a:p>
            <a:pPr algn="r"/>
            <a:r>
              <a:rPr lang="en-US" sz="2400" dirty="0">
                <a:solidFill>
                  <a:schemeClr val="bg1"/>
                </a:solidFill>
              </a:rPr>
              <a:t>Photo ©2012 Todd Bolen / BiblePlaces.com</a:t>
            </a:r>
          </a:p>
        </p:txBody>
      </p:sp>
    </p:spTree>
    <p:extLst>
      <p:ext uri="{BB962C8B-B14F-4D97-AF65-F5344CB8AC3E}">
        <p14:creationId xmlns:p14="http://schemas.microsoft.com/office/powerpoint/2010/main" val="3560699398"/>
      </p:ext>
    </p:extLst>
  </p:cSld>
  <p:clrMapOvr>
    <a:masterClrMapping/>
  </p:clrMapOvr>
  <p:transition spd="slow">
    <p:wipe dir="d"/>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108</TotalTime>
  <Words>753</Words>
  <Application>Microsoft Office PowerPoint</Application>
  <PresentationFormat>On-screen Show (4:3)</PresentationFormat>
  <Paragraphs>33</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Groben</dc:creator>
  <cp:lastModifiedBy>William Groben</cp:lastModifiedBy>
  <cp:revision>13</cp:revision>
  <dcterms:created xsi:type="dcterms:W3CDTF">2016-01-05T15:32:25Z</dcterms:created>
  <dcterms:modified xsi:type="dcterms:W3CDTF">2018-06-04T23:55:42Z</dcterms:modified>
</cp:coreProperties>
</file>